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nva Sans" panose="020B0604020202020204" charset="0"/>
      <p:regular r:id="rId21"/>
    </p:embeddedFont>
    <p:embeddedFont>
      <p:font typeface="Canva Sans Bold" panose="020B0604020202020204" charset="0"/>
      <p:regular r:id="rId22"/>
    </p:embeddedFont>
    <p:embeddedFont>
      <p:font typeface="Gotham" panose="020B0604020202020204" charset="0"/>
      <p:regular r:id="rId23"/>
    </p:embeddedFont>
    <p:embeddedFont>
      <p:font typeface="Gotham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3656" autoAdjust="0"/>
  </p:normalViewPr>
  <p:slideViewPr>
    <p:cSldViewPr>
      <p:cViewPr varScale="1">
        <p:scale>
          <a:sx n="60" d="100"/>
          <a:sy n="60" d="100"/>
        </p:scale>
        <p:origin x="129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5DE2C-1F31-45EA-B882-746B692A3063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587311-D811-4957-85EC-2B31C78950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8423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87311-D811-4957-85EC-2B31C789509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4190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87311-D811-4957-85EC-2B31C789509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471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87311-D811-4957-85EC-2B31C789509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3149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87311-D811-4957-85EC-2B31C789509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268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87311-D811-4957-85EC-2B31C789509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582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87311-D811-4957-85EC-2B31C789509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963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87311-D811-4957-85EC-2B31C789509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89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587311-D811-4957-85EC-2B31C789509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19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v.uk/government/consultations/local-government-reorganisation-in-east-sussex-and-brighton-and-hove-and-west-sussex" TargetMode="Externa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3B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00464" y="8176065"/>
            <a:ext cx="10687071" cy="2164470"/>
          </a:xfrm>
          <a:custGeom>
            <a:avLst/>
            <a:gdLst/>
            <a:ahLst/>
            <a:cxnLst/>
            <a:rect l="l" t="t" r="r" b="b"/>
            <a:pathLst>
              <a:path w="10687071" h="2164470">
                <a:moveTo>
                  <a:pt x="0" y="0"/>
                </a:moveTo>
                <a:lnTo>
                  <a:pt x="10687072" y="0"/>
                </a:lnTo>
                <a:lnTo>
                  <a:pt x="10687072" y="2164470"/>
                </a:lnTo>
                <a:lnTo>
                  <a:pt x="0" y="216447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3057670" y="577210"/>
            <a:ext cx="12172659" cy="36798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Local Government Reorganisation </a:t>
            </a:r>
          </a:p>
          <a:p>
            <a:pPr algn="ctr">
              <a:lnSpc>
                <a:spcPts val="9800"/>
              </a:lnSpc>
            </a:pPr>
            <a:r>
              <a:rPr lang="en-US" sz="7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 East Sussex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4749319"/>
            <a:ext cx="18288000" cy="3680460"/>
          </a:xfrm>
          <a:custGeom>
            <a:avLst/>
            <a:gdLst/>
            <a:ahLst/>
            <a:cxnLst/>
            <a:rect l="l" t="t" r="r" b="b"/>
            <a:pathLst>
              <a:path w="18288000" h="3680460">
                <a:moveTo>
                  <a:pt x="0" y="0"/>
                </a:moveTo>
                <a:lnTo>
                  <a:pt x="18288000" y="0"/>
                </a:lnTo>
                <a:lnTo>
                  <a:pt x="18288000" y="3680460"/>
                </a:lnTo>
                <a:lnTo>
                  <a:pt x="0" y="36804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37738" y="800100"/>
            <a:ext cx="6567978" cy="4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Opportunities</a:t>
            </a:r>
          </a:p>
        </p:txBody>
      </p:sp>
      <p:sp>
        <p:nvSpPr>
          <p:cNvPr id="3" name="Freeform 3"/>
          <p:cNvSpPr/>
          <p:nvPr/>
        </p:nvSpPr>
        <p:spPr>
          <a:xfrm>
            <a:off x="9525" y="7214894"/>
            <a:ext cx="18288000" cy="3680460"/>
          </a:xfrm>
          <a:custGeom>
            <a:avLst/>
            <a:gdLst/>
            <a:ahLst/>
            <a:cxnLst/>
            <a:rect l="l" t="t" r="r" b="b"/>
            <a:pathLst>
              <a:path w="18288000" h="3680460">
                <a:moveTo>
                  <a:pt x="0" y="0"/>
                </a:moveTo>
                <a:lnTo>
                  <a:pt x="18288000" y="0"/>
                </a:lnTo>
                <a:lnTo>
                  <a:pt x="18288000" y="3680460"/>
                </a:lnTo>
                <a:lnTo>
                  <a:pt x="0" y="36804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137738" y="1681837"/>
            <a:ext cx="16121562" cy="6340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503B80"/>
                </a:solidFill>
                <a:latin typeface="Gotham Bold"/>
                <a:ea typeface="Gotham Bold"/>
                <a:cs typeface="Gotham Bold"/>
                <a:sym typeface="Gotham Bold"/>
              </a:rPr>
              <a:t>Improved customer outcomes and value for money for residents</a:t>
            </a:r>
            <a:r>
              <a:rPr lang="en-US" sz="20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 through integrated services. A single authority can take a holistic view of need and design services accordingly through whole-system planning and delivery.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503B80"/>
                </a:solidFill>
                <a:latin typeface="Gotham Bold"/>
                <a:ea typeface="Gotham Bold"/>
                <a:cs typeface="Gotham Bold"/>
                <a:sym typeface="Gotham Bold"/>
              </a:rPr>
              <a:t>Financial savings </a:t>
            </a:r>
            <a:r>
              <a:rPr lang="en-US" sz="20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through consolidation of back-office functions, </a:t>
            </a:r>
            <a:r>
              <a:rPr lang="en-US" sz="2000" dirty="0" err="1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rationalisation</a:t>
            </a:r>
            <a:r>
              <a:rPr lang="en-US" sz="20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 of assets, and streamlined governance. The One East Sussex model offers the greatest value for money by avoiding the high disaggregation costs and duplication associated with alternative models, delivering a forecast net benefit of £25 million by 2032/33 through consolidation, transformation, and increased income. 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503B80"/>
                </a:solidFill>
                <a:latin typeface="Gotham Bold"/>
                <a:ea typeface="Gotham Bold"/>
                <a:cs typeface="Gotham Bold"/>
                <a:sym typeface="Gotham Bold"/>
              </a:rPr>
              <a:t>Enhanced Service Resilience:</a:t>
            </a:r>
            <a:r>
              <a:rPr lang="en-US" sz="20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 A larger council improves capacity to manage risks.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503B80"/>
                </a:solidFill>
                <a:latin typeface="Gotham Bold"/>
                <a:ea typeface="Gotham Bold"/>
                <a:cs typeface="Gotham Bold"/>
                <a:sym typeface="Gotham Bold"/>
              </a:rPr>
              <a:t>Economic Growth and Investment:</a:t>
            </a:r>
            <a:r>
              <a:rPr lang="en-US" sz="20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 A single council provides a stronger voice to attract investment and promote regional economic development. An integrated approach to the use of </a:t>
            </a:r>
            <a:r>
              <a:rPr lang="en-US" sz="2000" dirty="0" err="1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of</a:t>
            </a:r>
            <a:r>
              <a:rPr lang="en-US" sz="20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 digital and technological innovation will facilitate service delivery that better reflects how residents live their lives and how businesses operate, generating more economic prosperity. 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503B80"/>
                </a:solidFill>
                <a:latin typeface="Gotham Bold"/>
                <a:ea typeface="Gotham Bold"/>
                <a:cs typeface="Gotham Bold"/>
                <a:sym typeface="Gotham Bold"/>
              </a:rPr>
              <a:t>Local Voice and Community Engagement:</a:t>
            </a:r>
            <a:r>
              <a:rPr lang="en-US" sz="20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 Maintaining strong local communities and digital access ensures that local voices shape council decisions. A unified East Sussex will have greater influence in regional and national decision-making and be better placed to shape policy and represent the interests of its residents.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622057" y="2493523"/>
            <a:ext cx="8664943" cy="39318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Resource and capacity for implementation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Funding deficits/effect of funding reforms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Managing changes for staff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Perceived uncertainty for service users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Perception of services being less local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Increase in workload for Councillors 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143000" y="1028700"/>
            <a:ext cx="6567978" cy="4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Risks and concerns</a:t>
            </a:r>
          </a:p>
        </p:txBody>
      </p:sp>
      <p:sp>
        <p:nvSpPr>
          <p:cNvPr id="4" name="Freeform 4"/>
          <p:cNvSpPr/>
          <p:nvPr/>
        </p:nvSpPr>
        <p:spPr>
          <a:xfrm>
            <a:off x="9525" y="7214894"/>
            <a:ext cx="18288000" cy="3680460"/>
          </a:xfrm>
          <a:custGeom>
            <a:avLst/>
            <a:gdLst/>
            <a:ahLst/>
            <a:cxnLst/>
            <a:rect l="l" t="t" r="r" b="b"/>
            <a:pathLst>
              <a:path w="18288000" h="3680460">
                <a:moveTo>
                  <a:pt x="0" y="0"/>
                </a:moveTo>
                <a:lnTo>
                  <a:pt x="18288000" y="0"/>
                </a:lnTo>
                <a:lnTo>
                  <a:pt x="18288000" y="3680460"/>
                </a:lnTo>
                <a:lnTo>
                  <a:pt x="0" y="36804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22057" y="3195197"/>
            <a:ext cx="9954706" cy="5241490"/>
          </a:xfrm>
          <a:custGeom>
            <a:avLst/>
            <a:gdLst/>
            <a:ahLst/>
            <a:cxnLst/>
            <a:rect l="l" t="t" r="r" b="b"/>
            <a:pathLst>
              <a:path w="9954706" h="5241490">
                <a:moveTo>
                  <a:pt x="0" y="0"/>
                </a:moveTo>
                <a:lnTo>
                  <a:pt x="9954706" y="0"/>
                </a:lnTo>
                <a:lnTo>
                  <a:pt x="9954706" y="5241490"/>
                </a:lnTo>
                <a:lnTo>
                  <a:pt x="0" y="52414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514" r="-41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622056" y="2493523"/>
            <a:ext cx="13465543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6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A two-unitary model for East Sussex was considered but is not financially viable.</a:t>
            </a:r>
          </a:p>
          <a:p>
            <a:pPr algn="l">
              <a:lnSpc>
                <a:spcPts val="2800"/>
              </a:lnSpc>
            </a:pPr>
            <a:endParaRPr lang="en-US" sz="26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0" y="1028700"/>
            <a:ext cx="6567978" cy="4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Alternative models considered...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683942" y="3771900"/>
            <a:ext cx="11301259" cy="4675896"/>
          </a:xfrm>
          <a:custGeom>
            <a:avLst/>
            <a:gdLst/>
            <a:ahLst/>
            <a:cxnLst/>
            <a:rect l="l" t="t" r="r" b="b"/>
            <a:pathLst>
              <a:path w="11301259" h="4675896">
                <a:moveTo>
                  <a:pt x="0" y="0"/>
                </a:moveTo>
                <a:lnTo>
                  <a:pt x="11301258" y="0"/>
                </a:lnTo>
                <a:lnTo>
                  <a:pt x="11301258" y="4675896"/>
                </a:lnTo>
                <a:lnTo>
                  <a:pt x="0" y="46758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3436948" y="2781300"/>
            <a:ext cx="11564582" cy="701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4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“Representative Councils for a Devolved Sussex: A Five-Unitary Model” 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43000" y="1028700"/>
            <a:ext cx="7803953" cy="4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Brighton &amp; Hove City Council’s proposal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93227" y="2371696"/>
            <a:ext cx="8666073" cy="5838767"/>
          </a:xfrm>
          <a:custGeom>
            <a:avLst/>
            <a:gdLst/>
            <a:ahLst/>
            <a:cxnLst/>
            <a:rect l="l" t="t" r="r" b="b"/>
            <a:pathLst>
              <a:path w="8666073" h="5838767">
                <a:moveTo>
                  <a:pt x="0" y="0"/>
                </a:moveTo>
                <a:lnTo>
                  <a:pt x="8666073" y="0"/>
                </a:lnTo>
                <a:lnTo>
                  <a:pt x="8666073" y="5838767"/>
                </a:lnTo>
                <a:lnTo>
                  <a:pt x="0" y="58387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229975" y="841719"/>
            <a:ext cx="12001500" cy="496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Brighton &amp; Hove City Council’s proposal - East Sussex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29975" y="2324071"/>
            <a:ext cx="6750284" cy="714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400" b="1" dirty="0">
                <a:solidFill>
                  <a:srgbClr val="503B80"/>
                </a:solidFill>
                <a:latin typeface="Gotham Bold"/>
                <a:ea typeface="Gotham Bold"/>
                <a:cs typeface="Gotham Bold"/>
                <a:sym typeface="Gotham Bold"/>
              </a:rPr>
              <a:t>Concerns: </a:t>
            </a:r>
          </a:p>
          <a:p>
            <a:pPr algn="l">
              <a:lnSpc>
                <a:spcPts val="2800"/>
              </a:lnSpc>
            </a:pPr>
            <a:endParaRPr lang="en-US" sz="2200" b="1" dirty="0">
              <a:solidFill>
                <a:srgbClr val="503B80"/>
              </a:solidFill>
              <a:latin typeface="Gotham Bold"/>
              <a:ea typeface="Gotham Bold"/>
              <a:cs typeface="Gotham Bold"/>
              <a:sym typeface="Gotham Bold"/>
            </a:endParaRP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Challenges in maintaining effective community services</a:t>
            </a: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Uncertainties in cost savings and assumptions about funding allocations</a:t>
            </a: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High level of splitting and merging existing councils </a:t>
            </a: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Financial disparities and variation in need across five </a:t>
            </a:r>
            <a:r>
              <a:rPr lang="en-US" sz="2200" dirty="0" err="1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unitaries</a:t>
            </a:r>
            <a:endParaRPr lang="en-US" sz="22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Population size for viability not met</a:t>
            </a: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Inadequate planning for transition costs</a:t>
            </a: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Insufficient engagement, consultation and strong local opposition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214894"/>
            <a:ext cx="18288000" cy="3680460"/>
          </a:xfrm>
          <a:custGeom>
            <a:avLst/>
            <a:gdLst/>
            <a:ahLst/>
            <a:cxnLst/>
            <a:rect l="l" t="t" r="r" b="b"/>
            <a:pathLst>
              <a:path w="18288000" h="3680460">
                <a:moveTo>
                  <a:pt x="0" y="0"/>
                </a:moveTo>
                <a:lnTo>
                  <a:pt x="18288000" y="0"/>
                </a:lnTo>
                <a:lnTo>
                  <a:pt x="18288000" y="3680460"/>
                </a:lnTo>
                <a:lnTo>
                  <a:pt x="0" y="3680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9499473" y="1235706"/>
            <a:ext cx="7645527" cy="4979150"/>
          </a:xfrm>
          <a:custGeom>
            <a:avLst/>
            <a:gdLst/>
            <a:ahLst/>
            <a:cxnLst/>
            <a:rect l="l" t="t" r="r" b="b"/>
            <a:pathLst>
              <a:path w="7645527" h="4979150">
                <a:moveTo>
                  <a:pt x="0" y="0"/>
                </a:moveTo>
                <a:lnTo>
                  <a:pt x="7645527" y="0"/>
                </a:lnTo>
                <a:lnTo>
                  <a:pt x="7645527" y="4979150"/>
                </a:lnTo>
                <a:lnTo>
                  <a:pt x="0" y="49791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666543" y="6214856"/>
            <a:ext cx="788497" cy="788497"/>
          </a:xfrm>
          <a:custGeom>
            <a:avLst/>
            <a:gdLst/>
            <a:ahLst/>
            <a:cxnLst/>
            <a:rect l="l" t="t" r="r" b="b"/>
            <a:pathLst>
              <a:path w="788497" h="788497">
                <a:moveTo>
                  <a:pt x="0" y="0"/>
                </a:moveTo>
                <a:lnTo>
                  <a:pt x="788497" y="0"/>
                </a:lnTo>
                <a:lnTo>
                  <a:pt x="788497" y="788497"/>
                </a:lnTo>
                <a:lnTo>
                  <a:pt x="0" y="78849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143000" y="945432"/>
            <a:ext cx="12028407" cy="4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One East Sussex - the exemplar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33179" y="1847029"/>
            <a:ext cx="7543523" cy="45679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Builds on strong relationships and experience</a:t>
            </a: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Provides sensible and ambitious evolution to an efficient new council</a:t>
            </a: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Greater clarity and seamless customer service for residents and businesses</a:t>
            </a: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Confidence in delivery of new model</a:t>
            </a: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4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Opportunities for staff  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564501" y="6279540"/>
            <a:ext cx="6109726" cy="621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  <a:hlinkClick r:id="rId6"/>
              </a:rPr>
              <a:t>Local government </a:t>
            </a:r>
            <a:r>
              <a:rPr lang="en-US" sz="1800" dirty="0" err="1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  <a:hlinkClick r:id="rId6"/>
              </a:rPr>
              <a:t>reorganisation</a:t>
            </a:r>
            <a:r>
              <a:rPr lang="en-US" sz="18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  <a:hlinkClick r:id="rId6"/>
              </a:rPr>
              <a:t> in East Sussex and Brighton and Hove, and West Sussex - GOV.UK</a:t>
            </a:r>
            <a:endParaRPr lang="en-US" sz="18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71600" y="1054243"/>
            <a:ext cx="12028407" cy="4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What you can expect from senior management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37738" y="2493523"/>
            <a:ext cx="16121562" cy="3331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6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Clear leadership, from officer and political leaders</a:t>
            </a: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6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Positivity and purpose</a:t>
            </a: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600" dirty="0" err="1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Programme</a:t>
            </a:r>
            <a:r>
              <a:rPr lang="en-US" sz="26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 management of the process, including learning from other areas</a:t>
            </a: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6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Open communication – sharing what we can when we can and listening to and involving staff</a:t>
            </a: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6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Seeking to put you in the best possible position for the future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7214894"/>
            <a:ext cx="18288000" cy="3680460"/>
          </a:xfrm>
          <a:custGeom>
            <a:avLst/>
            <a:gdLst/>
            <a:ahLst/>
            <a:cxnLst/>
            <a:rect l="l" t="t" r="r" b="b"/>
            <a:pathLst>
              <a:path w="18288000" h="3680460">
                <a:moveTo>
                  <a:pt x="0" y="0"/>
                </a:moveTo>
                <a:lnTo>
                  <a:pt x="18288000" y="0"/>
                </a:lnTo>
                <a:lnTo>
                  <a:pt x="18288000" y="3680460"/>
                </a:lnTo>
                <a:lnTo>
                  <a:pt x="0" y="3680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3B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57400" y="4274503"/>
            <a:ext cx="14173200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Questions &amp; answers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95400" y="1257300"/>
            <a:ext cx="12028407" cy="4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Next steps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83219" y="1943100"/>
            <a:ext cx="16121562" cy="5860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73102" lvl="1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503B80"/>
                </a:solidFill>
                <a:latin typeface="Gotham" panose="020B0604020202020204" charset="0"/>
                <a:ea typeface="Gotham Bold"/>
                <a:cs typeface="Gotham" panose="020B0604020202020204" charset="0"/>
                <a:sym typeface="Gotham Bold"/>
              </a:rPr>
              <a:t>Now until 11 January</a:t>
            </a:r>
            <a:r>
              <a:rPr lang="en-US" sz="2800" dirty="0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 – statutory consultation</a:t>
            </a:r>
          </a:p>
          <a:p>
            <a:pPr marL="673102" lvl="1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503B80"/>
                </a:solidFill>
                <a:latin typeface="Gotham" panose="020B0604020202020204" charset="0"/>
                <a:ea typeface="Gotham Bold"/>
                <a:cs typeface="Gotham" panose="020B0604020202020204" charset="0"/>
                <a:sym typeface="Gotham Bold"/>
              </a:rPr>
              <a:t>End Feb/March 2026</a:t>
            </a:r>
            <a:r>
              <a:rPr lang="en-US" sz="2800" dirty="0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 – Government expected to decide on unitary government for East Sussex</a:t>
            </a:r>
          </a:p>
          <a:p>
            <a:pPr marL="673102" lvl="1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503B80"/>
                </a:solidFill>
                <a:latin typeface="Gotham" panose="020B0604020202020204" charset="0"/>
                <a:ea typeface="Gotham Bold"/>
                <a:cs typeface="Gotham" panose="020B0604020202020204" charset="0"/>
                <a:sym typeface="Gotham Bold"/>
              </a:rPr>
              <a:t>May 2026</a:t>
            </a:r>
            <a:r>
              <a:rPr lang="en-US" sz="2800" dirty="0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 – start of Sussex and Brighton Combined County Authority</a:t>
            </a:r>
          </a:p>
          <a:p>
            <a:pPr marL="673102" lvl="1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503B80"/>
                </a:solidFill>
                <a:latin typeface="Gotham" panose="020B0604020202020204" charset="0"/>
                <a:ea typeface="Gotham Bold"/>
                <a:cs typeface="Gotham" panose="020B0604020202020204" charset="0"/>
                <a:sym typeface="Gotham Bold"/>
              </a:rPr>
              <a:t>May 2027</a:t>
            </a:r>
            <a:r>
              <a:rPr lang="en-US" sz="2800" dirty="0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 – expected election of </a:t>
            </a:r>
            <a:r>
              <a:rPr lang="en-US" sz="2800" dirty="0" err="1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councillors</a:t>
            </a:r>
            <a:r>
              <a:rPr lang="en-US" sz="2800" dirty="0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 to ESCC as continuing authority to prepare for unitary council</a:t>
            </a:r>
          </a:p>
          <a:p>
            <a:pPr marL="673102" lvl="1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503B80"/>
                </a:solidFill>
                <a:latin typeface="Gotham" panose="020B0604020202020204" charset="0"/>
                <a:ea typeface="Gotham Bold"/>
                <a:cs typeface="Gotham" panose="020B0604020202020204" charset="0"/>
                <a:sym typeface="Gotham Bold"/>
              </a:rPr>
              <a:t>April 2028</a:t>
            </a:r>
            <a:r>
              <a:rPr lang="en-US" sz="2800" dirty="0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 – start of new unitary authority (vesting day)</a:t>
            </a:r>
          </a:p>
          <a:p>
            <a:pPr marL="673102" lvl="1" indent="-45720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rgbClr val="503B80"/>
                </a:solidFill>
                <a:latin typeface="Gotham" panose="020B0604020202020204" charset="0"/>
                <a:ea typeface="Gotham Bold"/>
                <a:cs typeface="Gotham" panose="020B0604020202020204" charset="0"/>
                <a:sym typeface="Gotham Bold"/>
              </a:rPr>
              <a:t>May 2028 (tbc)</a:t>
            </a:r>
            <a:r>
              <a:rPr lang="en-US" sz="2800" dirty="0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 – election of Mayor for Sussex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0" y="7214894"/>
            <a:ext cx="18288000" cy="3680460"/>
          </a:xfrm>
          <a:custGeom>
            <a:avLst/>
            <a:gdLst/>
            <a:ahLst/>
            <a:cxnLst/>
            <a:rect l="l" t="t" r="r" b="b"/>
            <a:pathLst>
              <a:path w="18288000" h="3680460">
                <a:moveTo>
                  <a:pt x="0" y="0"/>
                </a:moveTo>
                <a:lnTo>
                  <a:pt x="18288000" y="0"/>
                </a:lnTo>
                <a:lnTo>
                  <a:pt x="18288000" y="3680460"/>
                </a:lnTo>
                <a:lnTo>
                  <a:pt x="0" y="3680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3B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08328" y="3038527"/>
            <a:ext cx="5759872" cy="15665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Welcome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7214894"/>
            <a:ext cx="18288000" cy="3680460"/>
          </a:xfrm>
          <a:custGeom>
            <a:avLst/>
            <a:gdLst/>
            <a:ahLst/>
            <a:cxnLst/>
            <a:rect l="l" t="t" r="r" b="b"/>
            <a:pathLst>
              <a:path w="18288000" h="3680460">
                <a:moveTo>
                  <a:pt x="0" y="0"/>
                </a:moveTo>
                <a:lnTo>
                  <a:pt x="18288000" y="0"/>
                </a:lnTo>
                <a:lnTo>
                  <a:pt x="18288000" y="3680460"/>
                </a:lnTo>
                <a:lnTo>
                  <a:pt x="0" y="3680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3B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83219" y="2442869"/>
            <a:ext cx="16121562" cy="372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Introductions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Local Government Reorganisation Process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Impact on staff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One East Sussex Proposal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Other bids  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Questions/answers</a:t>
            </a:r>
          </a:p>
          <a:p>
            <a:pPr marL="647700" lvl="1" indent="-323850" algn="l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Next steps</a:t>
            </a:r>
          </a:p>
        </p:txBody>
      </p:sp>
      <p:sp>
        <p:nvSpPr>
          <p:cNvPr id="3" name="Freeform 3"/>
          <p:cNvSpPr/>
          <p:nvPr/>
        </p:nvSpPr>
        <p:spPr>
          <a:xfrm>
            <a:off x="0" y="7214894"/>
            <a:ext cx="18288000" cy="3680460"/>
          </a:xfrm>
          <a:custGeom>
            <a:avLst/>
            <a:gdLst/>
            <a:ahLst/>
            <a:cxnLst/>
            <a:rect l="l" t="t" r="r" b="b"/>
            <a:pathLst>
              <a:path w="18288000" h="3680460">
                <a:moveTo>
                  <a:pt x="0" y="0"/>
                </a:moveTo>
                <a:lnTo>
                  <a:pt x="18288000" y="0"/>
                </a:lnTo>
                <a:lnTo>
                  <a:pt x="18288000" y="3680460"/>
                </a:lnTo>
                <a:lnTo>
                  <a:pt x="0" y="3680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295400" y="898829"/>
            <a:ext cx="3771900" cy="496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Today’s agenda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3B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20815" y="2520315"/>
            <a:ext cx="5246370" cy="5246370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541020" y="537210"/>
              <a:ext cx="5255260" cy="5255260"/>
            </a:xfrm>
            <a:custGeom>
              <a:avLst/>
              <a:gdLst/>
              <a:ahLst/>
              <a:cxnLst/>
              <a:rect l="l" t="t" r="r" b="b"/>
              <a:pathLst>
                <a:path w="5255260" h="5255260">
                  <a:moveTo>
                    <a:pt x="2627630" y="0"/>
                  </a:moveTo>
                  <a:cubicBezTo>
                    <a:pt x="1176430" y="0"/>
                    <a:pt x="0" y="1176430"/>
                    <a:pt x="0" y="2627630"/>
                  </a:cubicBezTo>
                  <a:cubicBezTo>
                    <a:pt x="0" y="4078830"/>
                    <a:pt x="1176430" y="5255260"/>
                    <a:pt x="2627630" y="5255260"/>
                  </a:cubicBezTo>
                  <a:cubicBezTo>
                    <a:pt x="4078830" y="5255260"/>
                    <a:pt x="5255260" y="4078830"/>
                    <a:pt x="5255260" y="2627630"/>
                  </a:cubicBezTo>
                  <a:cubicBezTo>
                    <a:pt x="5255260" y="1176430"/>
                    <a:pt x="4078830" y="0"/>
                    <a:pt x="2627630" y="0"/>
                  </a:cubicBezTo>
                  <a:close/>
                </a:path>
              </a:pathLst>
            </a:custGeom>
            <a:blipFill>
              <a:blip r:embed="rId2"/>
              <a:stretch>
                <a:fillRect l="-583" r="-58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066800" y="918665"/>
            <a:ext cx="5630243" cy="496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FFFFFF"/>
                </a:solidFill>
                <a:latin typeface="Gotham"/>
                <a:ea typeface="Gotham"/>
                <a:cs typeface="Gotham"/>
                <a:sym typeface="Gotham"/>
              </a:rPr>
              <a:t>Your Chief Executives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597569" y="2520315"/>
            <a:ext cx="5246370" cy="5246370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541020" y="537210"/>
              <a:ext cx="5255260" cy="5255260"/>
            </a:xfrm>
            <a:custGeom>
              <a:avLst/>
              <a:gdLst/>
              <a:ahLst/>
              <a:cxnLst/>
              <a:rect l="l" t="t" r="r" b="b"/>
              <a:pathLst>
                <a:path w="5255260" h="5255260">
                  <a:moveTo>
                    <a:pt x="2627630" y="0"/>
                  </a:moveTo>
                  <a:cubicBezTo>
                    <a:pt x="1176430" y="0"/>
                    <a:pt x="0" y="1176430"/>
                    <a:pt x="0" y="2627630"/>
                  </a:cubicBezTo>
                  <a:cubicBezTo>
                    <a:pt x="0" y="4078830"/>
                    <a:pt x="1176430" y="5255260"/>
                    <a:pt x="2627630" y="5255260"/>
                  </a:cubicBezTo>
                  <a:cubicBezTo>
                    <a:pt x="4078830" y="5255260"/>
                    <a:pt x="5255260" y="4078830"/>
                    <a:pt x="5255260" y="2627630"/>
                  </a:cubicBezTo>
                  <a:cubicBezTo>
                    <a:pt x="5255260" y="1176430"/>
                    <a:pt x="4078830" y="0"/>
                    <a:pt x="2627630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1477334" y="2520315"/>
            <a:ext cx="5246370" cy="5246370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541020" y="537210"/>
              <a:ext cx="5255260" cy="5255260"/>
            </a:xfrm>
            <a:custGeom>
              <a:avLst/>
              <a:gdLst/>
              <a:ahLst/>
              <a:cxnLst/>
              <a:rect l="l" t="t" r="r" b="b"/>
              <a:pathLst>
                <a:path w="5255260" h="5255260">
                  <a:moveTo>
                    <a:pt x="2627630" y="0"/>
                  </a:moveTo>
                  <a:cubicBezTo>
                    <a:pt x="1176430" y="0"/>
                    <a:pt x="0" y="1176430"/>
                    <a:pt x="0" y="2627630"/>
                  </a:cubicBezTo>
                  <a:cubicBezTo>
                    <a:pt x="0" y="4078830"/>
                    <a:pt x="1176430" y="5255260"/>
                    <a:pt x="2627630" y="5255260"/>
                  </a:cubicBezTo>
                  <a:cubicBezTo>
                    <a:pt x="4078830" y="5255260"/>
                    <a:pt x="5255260" y="4078830"/>
                    <a:pt x="5255260" y="2627630"/>
                  </a:cubicBezTo>
                  <a:cubicBezTo>
                    <a:pt x="5255260" y="1176430"/>
                    <a:pt x="4078830" y="0"/>
                    <a:pt x="2627630" y="0"/>
                  </a:cubicBezTo>
                  <a:close/>
                </a:path>
              </a:pathLst>
            </a:custGeom>
            <a:blipFill>
              <a:blip r:embed="rId4"/>
              <a:stretch>
                <a:fillRect t="-1762" r="-5523" b="-2119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64721" y="7709535"/>
            <a:ext cx="3755947" cy="16370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Rob Cottrill</a:t>
            </a: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Chief Executive of Eastbourne Borough Council and Lewes District Council, and Interim Chief Executive of Hastings Borough Council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266027" y="7709535"/>
            <a:ext cx="3755947" cy="1084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Lorna Ford</a:t>
            </a: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Chief Executive of Rother District Council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272010" y="7621271"/>
            <a:ext cx="3755947" cy="1084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Becky Shaw</a:t>
            </a: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rPr>
              <a:t>Chief Executive of East Sussex County Council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7214894"/>
            <a:ext cx="18288000" cy="3680460"/>
          </a:xfrm>
          <a:custGeom>
            <a:avLst/>
            <a:gdLst/>
            <a:ahLst/>
            <a:cxnLst/>
            <a:rect l="l" t="t" r="r" b="b"/>
            <a:pathLst>
              <a:path w="18288000" h="3680460">
                <a:moveTo>
                  <a:pt x="0" y="0"/>
                </a:moveTo>
                <a:lnTo>
                  <a:pt x="18288000" y="0"/>
                </a:lnTo>
                <a:lnTo>
                  <a:pt x="18288000" y="3680460"/>
                </a:lnTo>
                <a:lnTo>
                  <a:pt x="0" y="3680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1028700" y="1802777"/>
            <a:ext cx="7886700" cy="5495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2400" b="1" dirty="0">
                <a:solidFill>
                  <a:srgbClr val="503B80"/>
                </a:solidFill>
                <a:latin typeface="Gotham" panose="020B0604020202020204" charset="0"/>
                <a:ea typeface="Gotham Bold"/>
                <a:cs typeface="Gotham" panose="020B0604020202020204" charset="0"/>
                <a:sym typeface="Gotham Bold"/>
              </a:rPr>
              <a:t>Dec 2024:</a:t>
            </a:r>
            <a:r>
              <a:rPr lang="en-US" sz="2400" dirty="0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 Government decides all two-tier areas will become unitary - replacing current county councils and district and borough councils. </a:t>
            </a:r>
          </a:p>
          <a:p>
            <a:pPr algn="l"/>
            <a:endParaRPr lang="en-US" sz="2400" dirty="0">
              <a:solidFill>
                <a:srgbClr val="503B80"/>
              </a:solidFill>
              <a:latin typeface="Gotham" panose="020B0604020202020204" charset="0"/>
              <a:ea typeface="Gotham"/>
              <a:cs typeface="Gotham" panose="020B0604020202020204" charset="0"/>
              <a:sym typeface="Gotham"/>
            </a:endParaRPr>
          </a:p>
          <a:p>
            <a:pPr algn="l"/>
            <a:r>
              <a:rPr lang="en-US" sz="2400" dirty="0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Proposals for new unitary councils (with populations of at least 500,000) to: </a:t>
            </a:r>
          </a:p>
          <a:p>
            <a:pPr marL="388622" lvl="1" indent="-194311" algn="l">
              <a:buFont typeface="Arial"/>
              <a:buChar char="•"/>
            </a:pPr>
            <a:r>
              <a:rPr lang="en-US" sz="2400" dirty="0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achieve efficiencies</a:t>
            </a:r>
          </a:p>
          <a:p>
            <a:pPr marL="388622" lvl="1" indent="-194311" algn="l">
              <a:buFont typeface="Arial"/>
              <a:buChar char="•"/>
            </a:pPr>
            <a:r>
              <a:rPr lang="en-US" sz="2400" dirty="0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improve capacity </a:t>
            </a:r>
          </a:p>
          <a:p>
            <a:pPr marL="388622" lvl="1" indent="-194311" algn="l">
              <a:buFont typeface="Arial"/>
              <a:buChar char="•"/>
            </a:pPr>
            <a:r>
              <a:rPr lang="en-US" sz="2400" dirty="0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withstand financial shocks</a:t>
            </a:r>
          </a:p>
          <a:p>
            <a:pPr marL="388622" lvl="1" indent="-194311" algn="l">
              <a:buFont typeface="Arial"/>
              <a:buChar char="•"/>
            </a:pPr>
            <a:r>
              <a:rPr lang="en-US" sz="2400" dirty="0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enable strong community connections</a:t>
            </a:r>
          </a:p>
          <a:p>
            <a:pPr marL="388622" lvl="1" indent="-194311" algn="l">
              <a:buFont typeface="Arial"/>
              <a:buChar char="•"/>
            </a:pPr>
            <a:r>
              <a:rPr lang="en-US" sz="2400" dirty="0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enable wider public service reform.</a:t>
            </a:r>
          </a:p>
          <a:p>
            <a:pPr algn="l"/>
            <a:endParaRPr lang="en-US" sz="2400" dirty="0">
              <a:solidFill>
                <a:srgbClr val="503B80"/>
              </a:solidFill>
              <a:latin typeface="Gotham" panose="020B0604020202020204" charset="0"/>
              <a:ea typeface="Gotham"/>
              <a:cs typeface="Gotham" panose="020B0604020202020204" charset="0"/>
              <a:sym typeface="Gotham"/>
            </a:endParaRPr>
          </a:p>
          <a:p>
            <a:pPr algn="l"/>
            <a:r>
              <a:rPr lang="en-US" sz="2400" b="1" dirty="0">
                <a:solidFill>
                  <a:srgbClr val="503B80"/>
                </a:solidFill>
                <a:latin typeface="Gotham" panose="020B0604020202020204" charset="0"/>
                <a:ea typeface="Gotham Bold"/>
                <a:cs typeface="Gotham" panose="020B0604020202020204" charset="0"/>
                <a:sym typeface="Gotham Bold"/>
              </a:rPr>
              <a:t>Feb 2025:</a:t>
            </a:r>
            <a:r>
              <a:rPr lang="en-US" sz="2400" dirty="0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 East Sussex announced in fast track (Devolution Priority </a:t>
            </a:r>
            <a:r>
              <a:rPr lang="en-US" sz="2400" dirty="0" err="1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Programme</a:t>
            </a:r>
            <a:r>
              <a:rPr lang="en-US" sz="2400" dirty="0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) </a:t>
            </a:r>
          </a:p>
          <a:p>
            <a:pPr algn="l">
              <a:lnSpc>
                <a:spcPts val="2800"/>
              </a:lnSpc>
            </a:pPr>
            <a:endParaRPr lang="en-US" sz="18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800100"/>
            <a:ext cx="3086100" cy="496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LGR process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31AB911D-762B-3262-8F81-0B833751097B}"/>
              </a:ext>
            </a:extLst>
          </p:cNvPr>
          <p:cNvSpPr txBox="1"/>
          <p:nvPr/>
        </p:nvSpPr>
        <p:spPr>
          <a:xfrm>
            <a:off x="9356273" y="1797334"/>
            <a:ext cx="7886700" cy="5864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b="1" dirty="0">
                <a:solidFill>
                  <a:srgbClr val="503B80"/>
                </a:solidFill>
                <a:latin typeface="Gotham" panose="020B0604020202020204" charset="0"/>
                <a:ea typeface="Gotham Bold"/>
                <a:cs typeface="Gotham" panose="020B0604020202020204" charset="0"/>
                <a:sym typeface="Gotham Bold"/>
              </a:rPr>
              <a:t>March 2025:</a:t>
            </a:r>
            <a:r>
              <a:rPr lang="en-US" sz="2400" dirty="0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 Interim Plan submitted by all six East Sussex councils</a:t>
            </a:r>
          </a:p>
          <a:p>
            <a:endParaRPr lang="en-US" sz="2400" dirty="0">
              <a:solidFill>
                <a:srgbClr val="503B80"/>
              </a:solidFill>
              <a:latin typeface="Gotham" panose="020B0604020202020204" charset="0"/>
              <a:ea typeface="Gotham"/>
              <a:cs typeface="Gotham" panose="020B0604020202020204" charset="0"/>
              <a:sym typeface="Gotham"/>
            </a:endParaRPr>
          </a:p>
          <a:p>
            <a:pPr algn="l"/>
            <a:r>
              <a:rPr lang="en-US" sz="2400" b="1" dirty="0">
                <a:solidFill>
                  <a:srgbClr val="503B80"/>
                </a:solidFill>
                <a:latin typeface="Gotham" panose="020B0604020202020204" charset="0"/>
                <a:ea typeface="Gotham Bold"/>
                <a:cs typeface="Gotham" panose="020B0604020202020204" charset="0"/>
                <a:sym typeface="Gotham Bold"/>
              </a:rPr>
              <a:t>Summer 2025:</a:t>
            </a:r>
            <a:r>
              <a:rPr lang="en-US" sz="2400" dirty="0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 One East Sussex Proposal developed, costed and consulted on. Very strong public support to create a new unitary council on existing boundaries</a:t>
            </a:r>
          </a:p>
          <a:p>
            <a:pPr algn="l"/>
            <a:endParaRPr lang="en-US" sz="2400" dirty="0">
              <a:solidFill>
                <a:srgbClr val="503B80"/>
              </a:solidFill>
              <a:latin typeface="Gotham" panose="020B0604020202020204" charset="0"/>
              <a:ea typeface="Gotham"/>
              <a:cs typeface="Gotham" panose="020B0604020202020204" charset="0"/>
              <a:sym typeface="Gotham"/>
            </a:endParaRPr>
          </a:p>
          <a:p>
            <a:pPr algn="l"/>
            <a:r>
              <a:rPr lang="en-US" sz="2400" dirty="0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Two further models developed in Hastings. </a:t>
            </a:r>
          </a:p>
          <a:p>
            <a:pPr algn="l"/>
            <a:endParaRPr lang="en-US" sz="2400" dirty="0">
              <a:solidFill>
                <a:srgbClr val="503B80"/>
              </a:solidFill>
              <a:latin typeface="Gotham" panose="020B0604020202020204" charset="0"/>
              <a:ea typeface="Gotham"/>
              <a:cs typeface="Gotham" panose="020B0604020202020204" charset="0"/>
              <a:sym typeface="Gotham"/>
            </a:endParaRPr>
          </a:p>
          <a:p>
            <a:pPr algn="l"/>
            <a:r>
              <a:rPr lang="en-US" sz="2400" b="1" dirty="0">
                <a:solidFill>
                  <a:srgbClr val="503B80"/>
                </a:solidFill>
                <a:latin typeface="Gotham" panose="020B0604020202020204" charset="0"/>
                <a:ea typeface="Gotham Bold"/>
                <a:cs typeface="Gotham" panose="020B0604020202020204" charset="0"/>
                <a:sym typeface="Gotham Bold"/>
              </a:rPr>
              <a:t>Sept 2025:</a:t>
            </a:r>
            <a:r>
              <a:rPr lang="en-US" sz="2400" dirty="0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 One East Sussex proposal submitted to Government by five Councils (Wealden decided not to express a preference for any model)</a:t>
            </a:r>
          </a:p>
          <a:p>
            <a:pPr algn="l"/>
            <a:endParaRPr lang="en-US" sz="2400" dirty="0">
              <a:solidFill>
                <a:srgbClr val="503B80"/>
              </a:solidFill>
              <a:latin typeface="Gotham" panose="020B0604020202020204" charset="0"/>
              <a:ea typeface="Gotham"/>
              <a:cs typeface="Gotham" panose="020B0604020202020204" charset="0"/>
              <a:sym typeface="Gotham"/>
            </a:endParaRPr>
          </a:p>
          <a:p>
            <a:pPr algn="l"/>
            <a:r>
              <a:rPr lang="en-US" sz="2400" b="1" dirty="0">
                <a:solidFill>
                  <a:srgbClr val="503B80"/>
                </a:solidFill>
                <a:latin typeface="Gotham" panose="020B0604020202020204" charset="0"/>
                <a:ea typeface="Gotham Bold"/>
                <a:cs typeface="Gotham" panose="020B0604020202020204" charset="0"/>
                <a:sym typeface="Gotham Bold"/>
              </a:rPr>
              <a:t>Nov – Jan 2026:</a:t>
            </a:r>
            <a:r>
              <a:rPr lang="en-US" sz="2400" dirty="0">
                <a:solidFill>
                  <a:srgbClr val="503B80"/>
                </a:solidFill>
                <a:latin typeface="Gotham" panose="020B0604020202020204" charset="0"/>
                <a:ea typeface="Gotham"/>
                <a:cs typeface="Gotham" panose="020B0604020202020204" charset="0"/>
                <a:sym typeface="Gotham"/>
              </a:rPr>
              <a:t> Statutory consultation underway     </a:t>
            </a:r>
          </a:p>
          <a:p>
            <a:pPr algn="l">
              <a:lnSpc>
                <a:spcPts val="2800"/>
              </a:lnSpc>
            </a:pPr>
            <a:endParaRPr lang="en-US" sz="18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37738" y="2493523"/>
            <a:ext cx="16121562" cy="3885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No reduction in services councils expected to deliver at either tier</a:t>
            </a: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Skilled and dedicated workforce needed through transition and beyond</a:t>
            </a: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Continuing Authority approach and TUPE (Transfer of Undertakings (Protection of Employment)) and other employment protections remain in place</a:t>
            </a: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We will learn from others’ experiences, which suggest it will take a further 2-3 years after ‘go live’ for the new </a:t>
            </a:r>
            <a:r>
              <a:rPr lang="en-US" sz="2200" dirty="0" err="1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organisation</a:t>
            </a: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 to bring new teams together and </a:t>
            </a:r>
            <a:r>
              <a:rPr lang="en-US" sz="2200" dirty="0" err="1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harmonise</a:t>
            </a: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 terms and conditions</a:t>
            </a: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We will work closely with staff of all councils as we create the new structures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0" y="7214894"/>
            <a:ext cx="18288000" cy="3680460"/>
          </a:xfrm>
          <a:custGeom>
            <a:avLst/>
            <a:gdLst/>
            <a:ahLst/>
            <a:cxnLst/>
            <a:rect l="l" t="t" r="r" b="b"/>
            <a:pathLst>
              <a:path w="18288000" h="3680460">
                <a:moveTo>
                  <a:pt x="0" y="0"/>
                </a:moveTo>
                <a:lnTo>
                  <a:pt x="18288000" y="0"/>
                </a:lnTo>
                <a:lnTo>
                  <a:pt x="18288000" y="3680460"/>
                </a:lnTo>
                <a:lnTo>
                  <a:pt x="0" y="36804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137738" y="1161541"/>
            <a:ext cx="3816798" cy="4962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Impact on staff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37738" y="2493523"/>
            <a:ext cx="16121562" cy="511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The Leaders agreed a set of principles for the work, the key ones for staff include: </a:t>
            </a:r>
          </a:p>
          <a:p>
            <a:pPr algn="l">
              <a:lnSpc>
                <a:spcPts val="2800"/>
              </a:lnSpc>
            </a:pPr>
            <a:endParaRPr lang="en-US" sz="22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We are creating a new council drawing on our strong partnerships</a:t>
            </a: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Supporting staff in all councils is crucial to delivery during transition and beyond and a comprehensive workforce plan to provide maximum stability is a priority</a:t>
            </a: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This is a joint </a:t>
            </a:r>
            <a:r>
              <a:rPr lang="en-US" sz="2200" dirty="0" err="1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endeavour</a:t>
            </a: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 in which all Councils have a shared ambition to work collaboratively to co-design the new unitary authority, whilst acknowledging and respecting the corporate roles, responsibilities and risks of the current authorities </a:t>
            </a: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We will be evidence led </a:t>
            </a:r>
          </a:p>
          <a:p>
            <a:pPr marL="431805" lvl="1" indent="-215903" algn="l">
              <a:lnSpc>
                <a:spcPct val="150000"/>
              </a:lnSpc>
              <a:buFont typeface="Arial"/>
              <a:buChar char="•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We will learn from others’ experiences of Local Government </a:t>
            </a:r>
            <a:r>
              <a:rPr lang="en-US" sz="2200" dirty="0" err="1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Reorganisation</a:t>
            </a:r>
            <a:endParaRPr lang="en-US" sz="22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9525" y="7214894"/>
            <a:ext cx="18288000" cy="3680460"/>
          </a:xfrm>
          <a:custGeom>
            <a:avLst/>
            <a:gdLst/>
            <a:ahLst/>
            <a:cxnLst/>
            <a:rect l="l" t="t" r="r" b="b"/>
            <a:pathLst>
              <a:path w="18288000" h="3680460">
                <a:moveTo>
                  <a:pt x="0" y="0"/>
                </a:moveTo>
                <a:lnTo>
                  <a:pt x="18288000" y="0"/>
                </a:lnTo>
                <a:lnTo>
                  <a:pt x="18288000" y="3680460"/>
                </a:lnTo>
                <a:lnTo>
                  <a:pt x="0" y="36804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1137738" y="1181100"/>
            <a:ext cx="6567978" cy="4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One East Sussex - principles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7738" y="1936974"/>
            <a:ext cx="5141224" cy="7279029"/>
          </a:xfrm>
          <a:custGeom>
            <a:avLst/>
            <a:gdLst/>
            <a:ahLst/>
            <a:cxnLst/>
            <a:rect l="l" t="t" r="r" b="b"/>
            <a:pathLst>
              <a:path w="5141224" h="7279029">
                <a:moveTo>
                  <a:pt x="0" y="0"/>
                </a:moveTo>
                <a:lnTo>
                  <a:pt x="5141224" y="0"/>
                </a:lnTo>
                <a:lnTo>
                  <a:pt x="5141224" y="7279028"/>
                </a:lnTo>
                <a:lnTo>
                  <a:pt x="0" y="72790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6895316" y="1964188"/>
            <a:ext cx="10227448" cy="7440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Is underpinned by a robust evidence base, including sign-off of the financial data by S151s.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Takes account of resident and stakeholder feedback.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Aligns with existing service delivery and partnership footprints (e.g. housing, social care, education, public health).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err="1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Minimises</a:t>
            </a: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 disruption to statutory services and partnerships.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Builds on established collaboration across the six councils.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Meets the government’s population guidance and maintains a coherent geographic identity.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Creates operational savings and avoids the substantial costs of disaggregation.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Worked up by the six councils, involving cross-party collaboration to reach agreement on the strongest proposal for the area.</a:t>
            </a:r>
          </a:p>
          <a:p>
            <a:pPr marL="342900" indent="-342900" algn="l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Meets all six Government criteria for LGR.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10524" y="887757"/>
            <a:ext cx="6567978" cy="4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One East Sussex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45029" y="2465614"/>
            <a:ext cx="6381061" cy="5999956"/>
          </a:xfrm>
          <a:custGeom>
            <a:avLst/>
            <a:gdLst/>
            <a:ahLst/>
            <a:cxnLst/>
            <a:rect l="l" t="t" r="r" b="b"/>
            <a:pathLst>
              <a:path w="6381061" h="5999956">
                <a:moveTo>
                  <a:pt x="0" y="0"/>
                </a:moveTo>
                <a:lnTo>
                  <a:pt x="6381061" y="0"/>
                </a:lnTo>
                <a:lnTo>
                  <a:pt x="6381061" y="5999956"/>
                </a:lnTo>
                <a:lnTo>
                  <a:pt x="0" y="599995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045029" y="8213180"/>
            <a:ext cx="6381061" cy="1292367"/>
          </a:xfrm>
          <a:custGeom>
            <a:avLst/>
            <a:gdLst/>
            <a:ahLst/>
            <a:cxnLst/>
            <a:rect l="l" t="t" r="r" b="b"/>
            <a:pathLst>
              <a:path w="6381061" h="1292367">
                <a:moveTo>
                  <a:pt x="0" y="0"/>
                </a:moveTo>
                <a:lnTo>
                  <a:pt x="6381061" y="0"/>
                </a:lnTo>
                <a:lnTo>
                  <a:pt x="6381061" y="1292367"/>
                </a:lnTo>
                <a:lnTo>
                  <a:pt x="0" y="129236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TextBox 4"/>
          <p:cNvSpPr txBox="1"/>
          <p:nvPr/>
        </p:nvSpPr>
        <p:spPr>
          <a:xfrm>
            <a:off x="8295478" y="1888972"/>
            <a:ext cx="8947493" cy="7153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1805" lvl="1" indent="-215903" algn="l">
              <a:lnSpc>
                <a:spcPts val="2800"/>
              </a:lnSpc>
              <a:buFont typeface="Arial"/>
              <a:buChar char="•"/>
            </a:pPr>
            <a:r>
              <a:rPr lang="en-US" sz="24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Strong support for </a:t>
            </a:r>
            <a:r>
              <a:rPr lang="en-US" sz="2400" dirty="0" err="1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reorganising</a:t>
            </a:r>
            <a:r>
              <a:rPr lang="en-US" sz="24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 on the current East Sussex footprint and near-universal opposition to sharing new council structures with the city of Brighton &amp; Hove (BHCC). In areas of Lewes district where BHCC suggested it might expand, almost nine in 10 people (89 per cent) rejected the idea.</a:t>
            </a:r>
          </a:p>
          <a:p>
            <a:pPr algn="l">
              <a:lnSpc>
                <a:spcPts val="2800"/>
              </a:lnSpc>
            </a:pPr>
            <a:endParaRPr lang="en-US" sz="24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31805" lvl="1" indent="-215903" algn="l">
              <a:lnSpc>
                <a:spcPts val="2800"/>
              </a:lnSpc>
              <a:buFont typeface="Arial"/>
              <a:buChar char="•"/>
            </a:pPr>
            <a:r>
              <a:rPr lang="en-US" sz="24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High-quality services was the most important thing people wanted to see from a new council. In a county-wide survey, six in 10 people named this as a priority</a:t>
            </a:r>
          </a:p>
          <a:p>
            <a:pPr algn="l">
              <a:lnSpc>
                <a:spcPts val="2800"/>
              </a:lnSpc>
            </a:pPr>
            <a:endParaRPr lang="en-US" sz="24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31805" lvl="1" indent="-215903" algn="l">
              <a:lnSpc>
                <a:spcPts val="2800"/>
              </a:lnSpc>
              <a:buFont typeface="Arial"/>
              <a:buChar char="•"/>
            </a:pPr>
            <a:r>
              <a:rPr lang="en-US" sz="24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Almost three-quarters of people (74 per cent) in the same survey felt the single unitary was the only model that should be proposed to government. Cost-saving was named as the single biggest benefit.</a:t>
            </a:r>
          </a:p>
          <a:p>
            <a:pPr algn="l">
              <a:lnSpc>
                <a:spcPts val="2800"/>
              </a:lnSpc>
            </a:pPr>
            <a:endParaRPr lang="en-US" sz="24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  <a:p>
            <a:pPr marL="431805" lvl="1" indent="-215903" algn="l">
              <a:lnSpc>
                <a:spcPts val="2800"/>
              </a:lnSpc>
              <a:buFont typeface="Arial"/>
              <a:buChar char="•"/>
            </a:pPr>
            <a:r>
              <a:rPr lang="en-US" sz="2400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Concern about a potential loss of local representation under a single unitary council. </a:t>
            </a: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  <a:p>
            <a:pPr algn="l">
              <a:lnSpc>
                <a:spcPts val="2800"/>
              </a:lnSpc>
            </a:pPr>
            <a:endParaRPr lang="en-US" sz="2000" dirty="0">
              <a:solidFill>
                <a:srgbClr val="503B80"/>
              </a:solidFill>
              <a:latin typeface="Gotham"/>
              <a:ea typeface="Gotham"/>
              <a:cs typeface="Gotham"/>
              <a:sym typeface="Gotha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61358" y="1028700"/>
            <a:ext cx="6567978" cy="1057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 dirty="0">
                <a:solidFill>
                  <a:srgbClr val="503B80"/>
                </a:solidFill>
                <a:latin typeface="Gotham"/>
                <a:ea typeface="Gotham"/>
                <a:cs typeface="Gotham"/>
                <a:sym typeface="Gotham"/>
              </a:rPr>
              <a:t>What have residents, businesses and partners told us?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1238</Words>
  <Application>Microsoft Office PowerPoint</Application>
  <PresentationFormat>Custom</PresentationFormat>
  <Paragraphs>130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Calibri</vt:lpstr>
      <vt:lpstr>Arial</vt:lpstr>
      <vt:lpstr>Aptos</vt:lpstr>
      <vt:lpstr>Wingdings</vt:lpstr>
      <vt:lpstr>Canva Sans Bold</vt:lpstr>
      <vt:lpstr>Gotham</vt:lpstr>
      <vt:lpstr>Canva Sans</vt:lpstr>
      <vt:lpstr>Gotham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 Government Reorganisation in East Sussex</dc:title>
  <dc:creator>Alice Nolan</dc:creator>
  <cp:lastModifiedBy>Alice Nolan</cp:lastModifiedBy>
  <cp:revision>3</cp:revision>
  <dcterms:created xsi:type="dcterms:W3CDTF">2006-08-16T00:00:00Z</dcterms:created>
  <dcterms:modified xsi:type="dcterms:W3CDTF">2026-02-06T16:16:23Z</dcterms:modified>
  <dc:identifier>DAG6pm5LZn8</dc:identifier>
</cp:coreProperties>
</file>